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16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E00-A4E1-45AF-83D3-9047AC2AA6EB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B30FABC-C951-49E0-9E14-2CD998CF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5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E00-A4E1-45AF-83D3-9047AC2AA6EB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30FABC-C951-49E0-9E14-2CD998CF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15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E00-A4E1-45AF-83D3-9047AC2AA6EB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30FABC-C951-49E0-9E14-2CD998CF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815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E00-A4E1-45AF-83D3-9047AC2AA6EB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30FABC-C951-49E0-9E14-2CD998CF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822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E00-A4E1-45AF-83D3-9047AC2AA6EB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30FABC-C951-49E0-9E14-2CD998CF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7293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E00-A4E1-45AF-83D3-9047AC2AA6EB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30FABC-C951-49E0-9E14-2CD998CF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511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E00-A4E1-45AF-83D3-9047AC2AA6EB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FABC-C951-49E0-9E14-2CD998CF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07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E00-A4E1-45AF-83D3-9047AC2AA6EB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FABC-C951-49E0-9E14-2CD998CF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18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E00-A4E1-45AF-83D3-9047AC2AA6EB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FABC-C951-49E0-9E14-2CD998CF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39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E00-A4E1-45AF-83D3-9047AC2AA6EB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30FABC-C951-49E0-9E14-2CD998CF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11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E00-A4E1-45AF-83D3-9047AC2AA6EB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30FABC-C951-49E0-9E14-2CD998CF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7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E00-A4E1-45AF-83D3-9047AC2AA6EB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30FABC-C951-49E0-9E14-2CD998CF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74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E00-A4E1-45AF-83D3-9047AC2AA6EB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FABC-C951-49E0-9E14-2CD998CF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02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E00-A4E1-45AF-83D3-9047AC2AA6EB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FABC-C951-49E0-9E14-2CD998CF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68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E00-A4E1-45AF-83D3-9047AC2AA6EB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FABC-C951-49E0-9E14-2CD998CF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84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0E00-A4E1-45AF-83D3-9047AC2AA6EB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30FABC-C951-49E0-9E14-2CD998CF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32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0E00-A4E1-45AF-83D3-9047AC2AA6EB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B30FABC-C951-49E0-9E14-2CD998CFA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26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6B587C8-C598-DE07-94C3-0BCA11A62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5907" y="737118"/>
            <a:ext cx="8915399" cy="2156928"/>
          </a:xfrm>
        </p:spPr>
        <p:txBody>
          <a:bodyPr>
            <a:normAutofit/>
          </a:bodyPr>
          <a:lstStyle/>
          <a:p>
            <a:r>
              <a:rPr kumimoji="1" lang="ja-JP" altLang="en-US" sz="6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牟佐八幡神社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123CCA77-EF3E-C3A8-B645-E037FB4DF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2561" y="3348136"/>
            <a:ext cx="8915399" cy="2322262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起源は奈良時代の頃、大和の国宇佐八幡宮とされ、</a:t>
            </a:r>
            <a:endParaRPr kumimoji="1" lang="en-US" altLang="ja-JP" sz="2800" dirty="0" smtClean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牟</a:t>
            </a:r>
            <a:r>
              <a:rPr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佐八幡山に鎮座</a:t>
            </a:r>
            <a:r>
              <a:rPr lang="ja-JP" altLang="en-US" sz="28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し上八幡宮</a:t>
            </a:r>
            <a:r>
              <a:rPr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8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言われた</a:t>
            </a:r>
            <a:endParaRPr lang="en-US" altLang="ja-JP" sz="2800" dirty="0" smtClean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下牟</a:t>
            </a:r>
            <a:r>
              <a:rPr kumimoji="1" lang="ja-JP" altLang="en-US" sz="28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佐村にあった下八幡宮と合祀した</a:t>
            </a:r>
            <a:endParaRPr kumimoji="1" lang="en-US" altLang="ja-JP" sz="2800" dirty="0" smtClean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祭神</a:t>
            </a:r>
            <a:r>
              <a:rPr lang="ja-JP" altLang="en-US" sz="28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は仲哀天皇、応神天皇、神功皇后</a:t>
            </a:r>
            <a:endParaRPr kumimoji="1" lang="en-US" altLang="ja-JP" sz="2800" dirty="0" smtClean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ja-JP" altLang="en-US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857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E8D3052-642E-27B3-0D0A-7E14F2C6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牟佐八幡神社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55EDEF10-8C49-B865-976A-C4CE6760F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7800" y="2043403"/>
            <a:ext cx="5195596" cy="3817645"/>
          </a:xfrm>
        </p:spPr>
        <p:txBody>
          <a:bodyPr>
            <a:normAutofit/>
          </a:bodyPr>
          <a:lstStyle/>
          <a:p>
            <a:endParaRPr kumimoji="1" lang="en-US" altLang="ja-JP" sz="2800" dirty="0">
              <a:solidFill>
                <a:srgbClr val="7030A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800" dirty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昭和６２年の火災で本</a:t>
            </a:r>
            <a:r>
              <a:rPr kumimoji="1" lang="ja-JP" altLang="en-US" sz="2800" dirty="0" smtClean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殿、幣殿、拝殿は</a:t>
            </a:r>
            <a:r>
              <a:rPr kumimoji="1" lang="ja-JP" altLang="en-US" sz="2800" dirty="0" smtClean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焼失、</a:t>
            </a:r>
            <a:r>
              <a:rPr lang="ja-JP" altLang="en-US" sz="2800" dirty="0" smtClean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神門</a:t>
            </a:r>
            <a:r>
              <a:rPr lang="ja-JP" altLang="en-US" sz="2800" dirty="0" smtClean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だけが残る</a:t>
            </a:r>
            <a:endParaRPr lang="en-US" altLang="ja-JP" sz="2800" dirty="0" smtClean="0">
              <a:solidFill>
                <a:srgbClr val="7030A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 smtClean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厄除け、開運、勝負運の</a:t>
            </a:r>
            <a:r>
              <a:rPr lang="ja-JP" altLang="en-US" sz="2800" dirty="0" smtClean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神</a:t>
            </a:r>
            <a:endParaRPr lang="en-US" altLang="ja-JP" sz="2800" dirty="0" smtClean="0">
              <a:solidFill>
                <a:srgbClr val="7030A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</a:t>
            </a:r>
            <a:r>
              <a:rPr lang="ja-JP" altLang="en-US" sz="2800" dirty="0" smtClean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の守り神として</a:t>
            </a:r>
            <a:endParaRPr lang="en-US" altLang="ja-JP" sz="2800" dirty="0" smtClean="0">
              <a:solidFill>
                <a:srgbClr val="7030A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 smtClean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お百度参りも行われた</a:t>
            </a:r>
            <a:endParaRPr lang="en-US" altLang="ja-JP" sz="2800" dirty="0" smtClean="0">
              <a:solidFill>
                <a:srgbClr val="7030A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800" dirty="0">
              <a:solidFill>
                <a:srgbClr val="7030A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ja-JP" altLang="en-US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xmlns="" id="{39BA9165-D037-6A3E-CCA4-74D0A6D28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579321"/>
            <a:ext cx="4067175" cy="5842193"/>
          </a:xfrm>
        </p:spPr>
      </p:pic>
    </p:spTree>
    <p:extLst>
      <p:ext uri="{BB962C8B-B14F-4D97-AF65-F5344CB8AC3E}">
        <p14:creationId xmlns:p14="http://schemas.microsoft.com/office/powerpoint/2010/main" val="57951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1393598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solidFill>
                  <a:schemeClr val="accent2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八幡山</a:t>
            </a:r>
            <a:r>
              <a:rPr kumimoji="1" lang="ja-JP" altLang="en-US" b="1" dirty="0" smtClean="0">
                <a:solidFill>
                  <a:schemeClr val="accent2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頂上にある</a:t>
            </a:r>
            <a:r>
              <a:rPr kumimoji="1" lang="en-US" altLang="ja-JP" b="1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kumimoji="1" lang="en-US" altLang="ja-JP" b="1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sz="2800" b="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八幡</a:t>
            </a:r>
            <a:r>
              <a:rPr lang="ja-JP" altLang="en-US" sz="2800" b="1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神社本殿跡</a:t>
            </a:r>
            <a:endParaRPr kumimoji="1" lang="ja-JP" altLang="en-US" sz="2800" b="1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14600" y="2438400"/>
            <a:ext cx="3590697" cy="3770992"/>
          </a:xfrm>
        </p:spPr>
        <p:txBody>
          <a:bodyPr>
            <a:normAutofit/>
          </a:bodyPr>
          <a:lstStyle/>
          <a:p>
            <a:r>
              <a:rPr kumimoji="1" lang="ja-JP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本殿跡に</a:t>
            </a:r>
            <a:r>
              <a:rPr kumimoji="1" lang="ja-JP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は神宿る大岩</a:t>
            </a:r>
            <a:r>
              <a:rPr kumimoji="1" lang="ja-JP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と境内社が祀られている</a:t>
            </a:r>
            <a:endParaRPr kumimoji="1" lang="en-US" altLang="ja-JP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ja-JP" altLang="en-US" sz="2400" b="1" dirty="0">
                <a:solidFill>
                  <a:schemeClr val="accent1">
                    <a:lumMod val="75000"/>
                  </a:schemeClr>
                </a:solidFill>
              </a:rPr>
              <a:t>戦</a:t>
            </a:r>
            <a:r>
              <a:rPr lang="ja-JP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時下の時には兵役の無事を祈って、多くのお参りがあった。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dynabook-USER\OneDrive\ドキュメント\八幡宮写真\DSC_0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2" y="1262744"/>
            <a:ext cx="5499652" cy="439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7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94B533B-57FB-322F-A2B4-B2F56F41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kumimoji="1" lang="ja-JP" altLang="en-US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高松宮殿</a:t>
            </a:r>
            <a:r>
              <a:rPr kumimoji="1" lang="ja-JP" altLang="en-US" sz="4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下行慶記念の</a:t>
            </a:r>
            <a:r>
              <a:rPr kumimoji="1" lang="ja-JP" altLang="en-US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石碑</a:t>
            </a:r>
            <a:r>
              <a:rPr kumimoji="1" lang="en-US" altLang="ja-JP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sz="4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40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3100" dirty="0" smtClean="0">
                <a:solidFill>
                  <a:schemeClr val="accent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行慶を記念して１２０段の石段が造られた</a:t>
            </a:r>
            <a:endParaRPr kumimoji="1" lang="ja-JP" altLang="en-US" sz="3100" dirty="0">
              <a:solidFill>
                <a:schemeClr val="accent2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2934A6EB-DA06-4F75-0627-AD204B759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行慶記念に作った石段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xmlns="" id="{34E4D080-CF19-E35A-DC97-60BDE3DBBE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597150"/>
            <a:ext cx="4343400" cy="3257550"/>
          </a:xfrm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A3527439-C165-AB8E-8DEC-9E3DA8F5F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石段制作は昭和９年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コンテンツ プレースホルダー 13">
            <a:extLst>
              <a:ext uri="{FF2B5EF4-FFF2-40B4-BE49-F238E27FC236}">
                <a16:creationId xmlns:a16="http://schemas.microsoft.com/office/drawing/2014/main" xmlns="" id="{C9777166-327A-101F-5A7F-0ED57B84F59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3" y="2595761"/>
            <a:ext cx="4338637" cy="3253977"/>
          </a:xfrm>
        </p:spPr>
      </p:pic>
    </p:spTree>
    <p:extLst>
      <p:ext uri="{BB962C8B-B14F-4D97-AF65-F5344CB8AC3E}">
        <p14:creationId xmlns:p14="http://schemas.microsoft.com/office/powerpoint/2010/main" val="70206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E91E831-CD13-D418-C327-B84B6301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148" y="652102"/>
            <a:ext cx="9535852" cy="1633898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髄神門に残った髄神像</a:t>
            </a:r>
            <a:r>
              <a:rPr kumimoji="1" lang="en-US" altLang="ja-JP" sz="6000" dirty="0" smtClean="0">
                <a:solidFill>
                  <a:srgbClr val="7030A0"/>
                </a:solidFill>
              </a:rPr>
              <a:t/>
            </a:r>
            <a:br>
              <a:rPr kumimoji="1" lang="en-US" altLang="ja-JP" sz="6000" dirty="0" smtClean="0">
                <a:solidFill>
                  <a:srgbClr val="7030A0"/>
                </a:solidFill>
              </a:rPr>
            </a:br>
            <a:r>
              <a:rPr kumimoji="1" lang="ja-JP" altLang="en-US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武人</a:t>
            </a:r>
            <a:r>
              <a:rPr kumimoji="1" lang="ja-JP" altLang="en-US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：</a:t>
            </a:r>
            <a:r>
              <a:rPr lang="ja-JP" altLang="en-US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右大臣・左大臣</a:t>
            </a:r>
            <a:r>
              <a:rPr lang="ja-JP" altLang="en-US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の木像がのこっている</a:t>
            </a:r>
            <a:endParaRPr kumimoji="1" lang="ja-JP" altLang="en-US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1E54FB2D-D7E7-FC6D-1BCF-DBD3522B49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391967"/>
            <a:ext cx="4313237" cy="3261516"/>
          </a:xfrm>
        </p:spPr>
      </p:pic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xmlns="" id="{B086D7B1-B94C-B851-D2BD-BFE40BA257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151620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C3E4E4C-A178-CBA6-BED8-F22FBCD5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661890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境内に</a:t>
            </a:r>
            <a:r>
              <a:rPr kumimoji="1" lang="ja-JP" altLang="en-US" sz="600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残る末社</a:t>
            </a:r>
            <a:r>
              <a:rPr kumimoji="1" lang="en-US" altLang="ja-JP" sz="6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sz="6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2400" dirty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末社</a:t>
            </a:r>
            <a:r>
              <a:rPr lang="ja-JP" altLang="en-US" sz="2400" dirty="0" smtClean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も焼失し、平成年代に安藤氏によって再建された</a:t>
            </a:r>
            <a:endParaRPr kumimoji="1" lang="ja-JP" altLang="en-US" sz="2400" dirty="0">
              <a:solidFill>
                <a:srgbClr val="7030A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F677639A-BE40-CDE1-8548-9C078134F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3653" y="2121991"/>
            <a:ext cx="4265105" cy="656197"/>
          </a:xfrm>
        </p:spPr>
        <p:txBody>
          <a:bodyPr/>
          <a:lstStyle/>
          <a:p>
            <a:r>
              <a:rPr kumimoji="1" lang="ja-JP" altLang="en-US" dirty="0" smtClean="0"/>
              <a:t>　　</a:t>
            </a:r>
            <a:r>
              <a:rPr kumimoji="1" lang="ja-JP" altLang="en-US" dirty="0" smtClean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旧村社の天神宮</a:t>
            </a:r>
            <a:endParaRPr kumimoji="1" lang="ja-JP" altLang="en-US" dirty="0">
              <a:solidFill>
                <a:srgbClr val="7030A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51B23C8A-5C79-7880-0BA3-8BBD20EBD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6629" y="2184079"/>
            <a:ext cx="3999001" cy="576262"/>
          </a:xfrm>
        </p:spPr>
        <p:txBody>
          <a:bodyPr/>
          <a:lstStyle/>
          <a:p>
            <a:r>
              <a:rPr kumimoji="1" lang="ja-JP" altLang="en-US" dirty="0" smtClean="0"/>
              <a:t>　　　</a:t>
            </a:r>
            <a:r>
              <a:rPr kumimoji="1" lang="ja-JP" altLang="en-US" dirty="0" smtClean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旧村社の荒神宮</a:t>
            </a:r>
            <a:endParaRPr kumimoji="1" lang="ja-JP" altLang="en-US" dirty="0">
              <a:solidFill>
                <a:srgbClr val="7030A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コンテンツ プレースホルダー 13">
            <a:extLst>
              <a:ext uri="{FF2B5EF4-FFF2-40B4-BE49-F238E27FC236}">
                <a16:creationId xmlns:a16="http://schemas.microsoft.com/office/drawing/2014/main" xmlns="" id="{CAB4BE68-41BD-F670-3766-4B478543E9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84" y="2808401"/>
            <a:ext cx="4547304" cy="2557858"/>
          </a:xfrm>
        </p:spPr>
      </p:pic>
      <p:pic>
        <p:nvPicPr>
          <p:cNvPr id="22" name="コンテンツ プレースホルダー 21">
            <a:extLst>
              <a:ext uri="{FF2B5EF4-FFF2-40B4-BE49-F238E27FC236}">
                <a16:creationId xmlns:a16="http://schemas.microsoft.com/office/drawing/2014/main" xmlns="" id="{42799ECA-0E32-1BA9-EC59-E4761DCBD2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54" y="2844246"/>
            <a:ext cx="3914775" cy="2605988"/>
          </a:xfrm>
        </p:spPr>
      </p:pic>
    </p:spTree>
    <p:extLst>
      <p:ext uri="{BB962C8B-B14F-4D97-AF65-F5344CB8AC3E}">
        <p14:creationId xmlns:p14="http://schemas.microsoft.com/office/powerpoint/2010/main" val="1218531912"/>
      </p:ext>
    </p:extLst>
  </p:cSld>
  <p:clrMapOvr>
    <a:masterClrMapping/>
  </p:clrMapOvr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</TotalTime>
  <Words>140</Words>
  <Application>Microsoft Office PowerPoint</Application>
  <PresentationFormat>ユーザー設定</PresentationFormat>
  <Paragraphs>21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ウィスプ</vt:lpstr>
      <vt:lpstr>牟佐八幡神社</vt:lpstr>
      <vt:lpstr>牟佐八幡神社</vt:lpstr>
      <vt:lpstr>八幡山頂上にある 八幡神社本殿跡</vt:lpstr>
      <vt:lpstr>　　高松宮殿下行慶記念の石碑 　　　行慶を記念して１２０段の石段が造られた</vt:lpstr>
      <vt:lpstr>髄神門に残った髄神像 武人：右大臣・左大臣の木像がのこっている</vt:lpstr>
      <vt:lpstr>　　境内に残る末社 末社も焼失し、平成年代に安藤氏によって再建された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牟佐八幡神社</dc:title>
  <dc:creator>誠 平井</dc:creator>
  <cp:lastModifiedBy>dynabook-USER</cp:lastModifiedBy>
  <cp:revision>23</cp:revision>
  <dcterms:created xsi:type="dcterms:W3CDTF">2024-04-13T06:50:47Z</dcterms:created>
  <dcterms:modified xsi:type="dcterms:W3CDTF">2024-07-20T02:01:21Z</dcterms:modified>
</cp:coreProperties>
</file>