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3" r:id="rId2"/>
    <p:sldId id="266" r:id="rId3"/>
    <p:sldId id="256" r:id="rId4"/>
    <p:sldId id="257" r:id="rId5"/>
    <p:sldId id="259" r:id="rId6"/>
    <p:sldId id="260" r:id="rId7"/>
    <p:sldId id="265" r:id="rId8"/>
    <p:sldId id="261" r:id="rId9"/>
    <p:sldId id="262" r:id="rId10"/>
    <p:sldId id="268" r:id="rId11"/>
    <p:sldId id="264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1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2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04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74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21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179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29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57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71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43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44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16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73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55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91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30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E921-2AF1-46E3-9172-84586AAB1335}" type="datetimeFigureOut">
              <a:rPr kumimoji="1" lang="ja-JP" altLang="en-US" smtClean="0"/>
              <a:t>2024/7/6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148181-AA98-4EFA-B159-6EA85192F1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35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0213" y="292963"/>
            <a:ext cx="10776643" cy="5841507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　　　　</a:t>
            </a:r>
            <a:r>
              <a:rPr kumimoji="1" lang="ja-JP" altLang="en-US" sz="2800" b="1" dirty="0" smtClean="0">
                <a:solidFill>
                  <a:srgbClr val="7030A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古代山陽</a:t>
            </a:r>
            <a:r>
              <a:rPr lang="ja-JP" altLang="en-US" sz="2800" b="1" dirty="0" smtClean="0">
                <a:solidFill>
                  <a:srgbClr val="7030A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道と南北を結ぶ旭川が交差する要衝</a:t>
            </a:r>
            <a:r>
              <a:rPr lang="ja-JP" altLang="en-US" sz="2800" b="1" dirty="0">
                <a:solidFill>
                  <a:srgbClr val="7030A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の</a:t>
            </a:r>
            <a:r>
              <a:rPr lang="ja-JP" altLang="en-US" sz="2800" b="1" dirty="0" smtClean="0">
                <a:solidFill>
                  <a:srgbClr val="7030A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地</a:t>
            </a:r>
            <a:r>
              <a:rPr lang="en-US" altLang="ja-JP" sz="2800" b="1" dirty="0" smtClean="0">
                <a:solidFill>
                  <a:srgbClr val="7030A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/>
            </a:r>
            <a:br>
              <a:rPr lang="en-US" altLang="ja-JP" sz="2800" b="1" dirty="0" smtClean="0">
                <a:solidFill>
                  <a:srgbClr val="7030A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　　　　　　　　　</a:t>
            </a:r>
            <a:r>
              <a:rPr lang="ja-JP" altLang="en-US" sz="7200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＝牟　佐＝</a:t>
            </a:r>
            <a:r>
              <a:rPr lang="en-US" altLang="ja-JP" sz="7200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/>
            </a:r>
            <a:br>
              <a:rPr lang="en-US" altLang="ja-JP" sz="7200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en-US" altLang="ja-JP" sz="1000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/>
            </a:r>
            <a:br>
              <a:rPr lang="en-US" altLang="ja-JP" sz="1000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sz="1000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en-US" sz="1000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1100" b="1" dirty="0" smtClean="0">
                <a:solidFill>
                  <a:schemeClr val="bg1">
                    <a:lumMod val="6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岡山市所蔵の御目論見新道見取凡絵図より</a:t>
            </a:r>
            <a:r>
              <a:rPr lang="en-US" altLang="ja-JP" sz="1100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/>
            </a:r>
            <a:br>
              <a:rPr lang="en-US" altLang="ja-JP" sz="1100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　　　</a:t>
            </a:r>
            <a:r>
              <a:rPr lang="en-US" altLang="ja-JP" sz="8000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/>
            </a:r>
            <a:br>
              <a:rPr lang="en-US" altLang="ja-JP" sz="8000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en-US" altLang="ja-JP" sz="8000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/>
            </a:r>
            <a:br>
              <a:rPr lang="en-US" altLang="ja-JP" sz="8000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</a:br>
            <a:endParaRPr kumimoji="1" lang="ja-JP" altLang="en-US" sz="8000" dirty="0"/>
          </a:p>
        </p:txBody>
      </p:sp>
      <p:pic>
        <p:nvPicPr>
          <p:cNvPr id="2050" name="Picture 2" descr="E:\ムサガイド\005　渡場\岡山市から御目論見新道見取凡絵図ー部分ーN1-133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33" y="2398823"/>
            <a:ext cx="10444178" cy="39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3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71946" y="346707"/>
            <a:ext cx="8804954" cy="1656754"/>
          </a:xfrm>
        </p:spPr>
        <p:txBody>
          <a:bodyPr>
            <a:normAutofit fontScale="90000"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明治２４年には旭川大洪水</a:t>
            </a:r>
            <a:r>
              <a:rPr kumimoji="1" lang="en-US" altLang="ja-JP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対岸の渡船場、宿場町は全て流失</a:t>
            </a:r>
            <a:r>
              <a:rPr kumimoji="1" lang="en-US" altLang="ja-JP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kumimoji="1" lang="en-US" altLang="ja-JP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endParaRPr kumimoji="1" lang="ja-JP" altLang="en-US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0" name="Picture 2" descr="E:\ムサガイド\005　渡場\④対岸を走るJPR津山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64" y="1842125"/>
            <a:ext cx="6413700" cy="45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6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3735" y="794681"/>
            <a:ext cx="8984051" cy="787540"/>
          </a:xfrm>
        </p:spPr>
        <p:txBody>
          <a:bodyPr>
            <a:normAutofit fontScale="90000"/>
          </a:bodyPr>
          <a:lstStyle/>
          <a:p>
            <a:r>
              <a:rPr kumimoji="1" lang="ja-JP" altLang="en-US" sz="4400" dirty="0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渡場：旭川とともに歴史を紡いで</a:t>
            </a:r>
            <a:r>
              <a:rPr kumimoji="1" lang="en-US" altLang="ja-JP" sz="4400" dirty="0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kumimoji="1" lang="en-US" altLang="ja-JP" sz="4400" dirty="0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en-US" altLang="ja-JP" sz="4400" dirty="0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kumimoji="1" lang="en-US" altLang="ja-JP" sz="4400" dirty="0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 sz="2700" dirty="0" smtClean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度々の洪水で家は浸水・流失、　川の姿も大きく変わる</a:t>
            </a:r>
            <a:r>
              <a:rPr kumimoji="1" lang="en-US" altLang="ja-JP" sz="2700" dirty="0" smtClean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kumimoji="1" lang="en-US" altLang="ja-JP" sz="2700" dirty="0" smtClean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kumimoji="1" lang="ja-JP" altLang="en-US" sz="2700" dirty="0">
              <a:solidFill>
                <a:schemeClr val="accent2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343705" y="2478731"/>
            <a:ext cx="4385569" cy="576262"/>
          </a:xfrm>
        </p:spPr>
        <p:txBody>
          <a:bodyPr/>
          <a:lstStyle/>
          <a:p>
            <a:r>
              <a:rPr kumimoji="1" lang="ja-JP" altLang="en-US" sz="1800" dirty="0" smtClean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昭和初期：渡船場近くでの水泳教室</a:t>
            </a:r>
            <a:endParaRPr kumimoji="1" lang="ja-JP" altLang="en-US" sz="1800" dirty="0">
              <a:solidFill>
                <a:schemeClr val="accent2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13866" y="2466625"/>
            <a:ext cx="4829622" cy="576262"/>
          </a:xfrm>
        </p:spPr>
        <p:txBody>
          <a:bodyPr/>
          <a:lstStyle/>
          <a:p>
            <a:r>
              <a:rPr lang="ja-JP" altLang="en-US" sz="1800" dirty="0" smtClean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昭和５０年頃に対岸</a:t>
            </a:r>
            <a:r>
              <a:rPr lang="ja-JP" altLang="en-US" sz="1800" dirty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から</a:t>
            </a:r>
            <a:r>
              <a:rPr lang="ja-JP" altLang="en-US" sz="1800" dirty="0" smtClean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見た</a:t>
            </a:r>
            <a:r>
              <a:rPr kumimoji="1" lang="ja-JP" altLang="en-US" sz="1800" dirty="0" smtClean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渡船場跡</a:t>
            </a:r>
            <a:endParaRPr kumimoji="1" lang="ja-JP" altLang="en-US" sz="1800" dirty="0">
              <a:solidFill>
                <a:schemeClr val="accent2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50" name="Picture 2" descr="E:\ムサガイド\005　渡場\渡場写真\小学校の水泳教室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17" y="3176828"/>
            <a:ext cx="4090688" cy="29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ムサガイド\005　渡場\渡場写真\昭和50年ごろ渡場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82" y="3193170"/>
            <a:ext cx="4338637" cy="29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9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明治時代の初期</a:t>
            </a:r>
            <a:r>
              <a:rPr kumimoji="1" lang="en-US" altLang="ja-JP" sz="4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4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渡場に</a:t>
            </a:r>
            <a:r>
              <a:rPr lang="ja-JP" altLang="en-US" sz="40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は木橋があった</a:t>
            </a:r>
            <a:endParaRPr kumimoji="1" lang="ja-JP" altLang="en-US" sz="40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660124" y="627405"/>
            <a:ext cx="7696940" cy="5283817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　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明治時代初期の写真に写る木橋</a:t>
            </a:r>
            <a:endParaRPr kumimoji="1" lang="en-US" altLang="ja-JP" sz="24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渡場地区の旭川で撮った写真</a:t>
            </a:r>
            <a:endParaRPr lang="en-US" altLang="ja-JP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明治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38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年の渡船料値上げ申請書にも明治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24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年の洪水で橋が流失したことが記されている。</a:t>
            </a:r>
            <a:endParaRPr lang="en-US" altLang="ja-JP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sz="2400" dirty="0"/>
          </a:p>
        </p:txBody>
      </p:sp>
      <p:pic>
        <p:nvPicPr>
          <p:cNvPr id="2050" name="Picture 2" descr="E:\ムサガイド\005　渡場\渡場写真\明治時代初め頃木造渡場の橋？ - コピ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48" y="625661"/>
            <a:ext cx="5239366" cy="52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6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1457" y="630314"/>
            <a:ext cx="7682152" cy="641164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牟佐にも＜たたら＞が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あった！</a:t>
            </a:r>
            <a:endParaRPr kumimoji="1" lang="ja-JP" altLang="en-US" sz="4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92619" y="1578065"/>
            <a:ext cx="5063339" cy="4262436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たたらと言えば</a:t>
            </a:r>
            <a:endParaRPr kumimoji="1" lang="en-US" altLang="ja-JP" sz="2800" dirty="0" smtClean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中国山地、美作地域が有名</a:t>
            </a:r>
            <a:endParaRPr lang="en-US" altLang="ja-JP" sz="28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牟佐山にも“たたら跡”がある</a:t>
            </a:r>
            <a:endParaRPr kumimoji="1" lang="en-US" altLang="ja-JP" sz="2800" dirty="0" smtClean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鉄鋼は古代山陽道経由で</a:t>
            </a:r>
            <a:endParaRPr lang="en-US" altLang="ja-JP" sz="2800" dirty="0" smtClean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備前長船へ</a:t>
            </a:r>
            <a:r>
              <a:rPr lang="en-US" altLang="ja-JP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  <a:p>
            <a:r>
              <a:rPr lang="ja-JP" altLang="en-US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名刀の中には牟佐の鉄も</a:t>
            </a:r>
            <a:r>
              <a:rPr lang="en-US" altLang="ja-JP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r>
              <a:rPr lang="ja-JP" altLang="en-US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2800" dirty="0" smtClean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</a:t>
            </a:r>
            <a:r>
              <a:rPr lang="ja-JP" altLang="en-US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言い伝え</a:t>
            </a:r>
            <a:r>
              <a:rPr lang="ja-JP" altLang="en-US" sz="28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r>
              <a:rPr lang="ja-JP" altLang="en-US" sz="28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残っている！</a:t>
            </a:r>
            <a:endParaRPr lang="en-US" altLang="ja-JP" sz="2800" dirty="0" smtClean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2800" dirty="0" smtClean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2800" dirty="0" smtClean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sz="28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0" name="Picture 2" descr="E:\ムサガイド\005　渡場\IMG_3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35" y="1715785"/>
            <a:ext cx="4794608" cy="35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8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829956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古代山陽道と旭川</a:t>
            </a:r>
            <a:r>
              <a:rPr kumimoji="1" lang="en-US" altLang="ja-JP" sz="6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6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endParaRPr kumimoji="1" lang="ja-JP" altLang="en-US" sz="6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62223" y="1784412"/>
            <a:ext cx="7029341" cy="46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2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B1443D0-2CE3-B441-41B5-52CACE45B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4943" y="786512"/>
            <a:ext cx="6109663" cy="1580169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9600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渡</a:t>
            </a:r>
            <a:r>
              <a:rPr kumimoji="1" lang="ja-JP" altLang="en-US" sz="9600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　場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60F3CCFB-2704-85E7-CAF5-A07FD7167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3907" y="3088793"/>
            <a:ext cx="9365789" cy="3240986"/>
          </a:xfrm>
        </p:spPr>
        <p:txBody>
          <a:bodyPr>
            <a:normAutofit/>
          </a:bodyPr>
          <a:lstStyle/>
          <a:p>
            <a:r>
              <a:rPr kumimoji="1" lang="ja-JP" altLang="en-US" sz="4400" b="1" dirty="0">
                <a:solidFill>
                  <a:srgbClr val="0070C0"/>
                </a:solidFill>
              </a:rPr>
              <a:t>地名の由来は</a:t>
            </a:r>
            <a:endParaRPr kumimoji="1" lang="en-US" altLang="ja-JP" sz="4400" b="1" dirty="0">
              <a:solidFill>
                <a:srgbClr val="0070C0"/>
              </a:solidFill>
            </a:endParaRPr>
          </a:p>
          <a:p>
            <a:r>
              <a:rPr kumimoji="1" lang="ja-JP" altLang="en-US" sz="4400" b="1" dirty="0">
                <a:solidFill>
                  <a:srgbClr val="0070C0"/>
                </a:solidFill>
              </a:rPr>
              <a:t>旭川の渡船場・宿場町があった</a:t>
            </a:r>
            <a:r>
              <a:rPr kumimoji="1" lang="ja-JP" altLang="en-US" sz="4400" b="1" dirty="0" smtClean="0">
                <a:solidFill>
                  <a:srgbClr val="0070C0"/>
                </a:solidFill>
              </a:rPr>
              <a:t>から</a:t>
            </a:r>
            <a:endParaRPr kumimoji="1" lang="en-US" altLang="ja-JP" sz="4400" b="1" dirty="0" smtClean="0">
              <a:solidFill>
                <a:srgbClr val="0070C0"/>
              </a:solidFill>
            </a:endParaRPr>
          </a:p>
          <a:p>
            <a:r>
              <a:rPr kumimoji="1" lang="ja-JP" altLang="en-US" sz="4400" b="1" dirty="0" smtClean="0">
                <a:solidFill>
                  <a:srgbClr val="0070C0"/>
                </a:solidFill>
              </a:rPr>
              <a:t>街は番所・旅籠・お土産店などで</a:t>
            </a:r>
            <a:endParaRPr kumimoji="1" lang="en-US" altLang="ja-JP" sz="4400" b="1" dirty="0" smtClean="0">
              <a:solidFill>
                <a:srgbClr val="0070C0"/>
              </a:solidFill>
            </a:endParaRPr>
          </a:p>
          <a:p>
            <a:r>
              <a:rPr lang="ja-JP" altLang="en-US" sz="4400" b="1" dirty="0">
                <a:solidFill>
                  <a:srgbClr val="0070C0"/>
                </a:solidFill>
              </a:rPr>
              <a:t>賑わって</a:t>
            </a:r>
            <a:r>
              <a:rPr lang="ja-JP" altLang="en-US" sz="4400" b="1" dirty="0" smtClean="0">
                <a:solidFill>
                  <a:srgbClr val="0070C0"/>
                </a:solidFill>
              </a:rPr>
              <a:t>いた。</a:t>
            </a:r>
            <a:endParaRPr kumimoji="1" lang="ja-JP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1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19590AC-199D-3ACA-C89A-423C0E3B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47" y="624110"/>
            <a:ext cx="10035559" cy="1831990"/>
          </a:xfrm>
        </p:spPr>
        <p:txBody>
          <a:bodyPr>
            <a:normAutofit fontScale="90000"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この地に渡船場・宿場町があったことが江戸時代の絵図にも描かれている</a:t>
            </a:r>
            <a:r>
              <a:rPr kumimoji="1" lang="en-US" altLang="ja-JP" sz="5400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/>
            </a:r>
            <a:br>
              <a:rPr kumimoji="1" lang="en-US" altLang="ja-JP" sz="5400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kumimoji="1" lang="en-US" altLang="ja-JP" sz="54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/>
            </a:r>
            <a:br>
              <a:rPr kumimoji="1" lang="en-US" altLang="ja-JP" sz="54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</a:br>
            <a:endParaRPr kumimoji="1" lang="ja-JP" altLang="en-US" sz="2000" dirty="0">
              <a:solidFill>
                <a:srgbClr val="FF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111E7136-BAC8-3AFE-712F-B774551231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46" y="2692838"/>
            <a:ext cx="4813674" cy="3496777"/>
          </a:xfrm>
        </p:spPr>
      </p:pic>
      <p:pic>
        <p:nvPicPr>
          <p:cNvPr id="8" name="コンテンツ プレースホルダー 7">
            <a:extLst>
              <a:ext uri="{FF2B5EF4-FFF2-40B4-BE49-F238E27FC236}">
                <a16:creationId xmlns="" xmlns:a16="http://schemas.microsoft.com/office/drawing/2014/main" id="{EC282DD9-8E6F-492A-E1E5-E15DEC0BD9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03" y="2719470"/>
            <a:ext cx="4675466" cy="3496777"/>
          </a:xfrm>
        </p:spPr>
      </p:pic>
    </p:spTree>
    <p:extLst>
      <p:ext uri="{BB962C8B-B14F-4D97-AF65-F5344CB8AC3E}">
        <p14:creationId xmlns:p14="http://schemas.microsoft.com/office/powerpoint/2010/main" val="255158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86BAE1A-918D-4D4C-B682-74EF6B87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8394"/>
            <a:ext cx="10515600" cy="1540808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　　　　　</a:t>
            </a:r>
            <a:r>
              <a:rPr lang="ja-JP" altLang="en-US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渡船場</a:t>
            </a:r>
            <a:r>
              <a:rPr kumimoji="1" lang="ja-JP" altLang="en-US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と宿場町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sz="2700" b="1" dirty="0"/>
              <a:t>江戸時代から大正</a:t>
            </a:r>
            <a:r>
              <a:rPr kumimoji="1" lang="ja-JP" altLang="en-US" sz="2700" b="1" dirty="0" smtClean="0"/>
              <a:t>時代に</a:t>
            </a:r>
            <a:r>
              <a:rPr kumimoji="1" lang="ja-JP" altLang="en-US" sz="2700" b="1" dirty="0"/>
              <a:t>かけて人・もの・文化の集積が</a:t>
            </a:r>
            <a:r>
              <a:rPr kumimoji="1" lang="ja-JP" altLang="en-US" sz="2700" b="1" dirty="0" smtClean="0"/>
              <a:t>見られた</a:t>
            </a:r>
            <a:r>
              <a:rPr kumimoji="1" lang="en-US" altLang="ja-JP" sz="2700" b="1" dirty="0" smtClean="0"/>
              <a:t/>
            </a:r>
            <a:br>
              <a:rPr kumimoji="1" lang="en-US" altLang="ja-JP" sz="2700" b="1" dirty="0" smtClean="0"/>
            </a:br>
            <a:r>
              <a:rPr kumimoji="1" lang="ja-JP" altLang="en-US" sz="2700" b="1" dirty="0" smtClean="0"/>
              <a:t>宿場町には当時を偲ぶ足跡が残されている。</a:t>
            </a:r>
            <a:endParaRPr kumimoji="1" lang="ja-JP" altLang="en-US" sz="27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B5E7A00A-D878-4ABF-8123-DEA54040F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274" y="2130154"/>
            <a:ext cx="2911858" cy="296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宿場町渡場の</a:t>
            </a:r>
            <a:r>
              <a:rPr kumimoji="1" lang="ja-JP" altLang="en-US" sz="12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常夜灯</a:t>
            </a:r>
            <a:r>
              <a:rPr kumimoji="1"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　</a:t>
            </a:r>
            <a:r>
              <a:rPr lang="ja-JP" altLang="en-US" sz="11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kumimoji="1"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寛政１１年（１７９９）</a:t>
            </a:r>
            <a:endParaRPr kumimoji="1" lang="en-US" altLang="ja-JP" sz="11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ja-JP" altLang="en-US" sz="11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5F317782-2870-4904-B2F8-066B85DF9289}"/>
              </a:ext>
            </a:extLst>
          </p:cNvPr>
          <p:cNvSpPr txBox="1"/>
          <p:nvPr/>
        </p:nvSpPr>
        <p:spPr>
          <a:xfrm>
            <a:off x="8234820" y="2131544"/>
            <a:ext cx="2368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　　岡山歴史</a:t>
            </a:r>
            <a:r>
              <a:rPr kumimoji="1" lang="ja-JP" altLang="en-US" sz="1200" dirty="0">
                <a:latin typeface="HGP明朝E" panose="02020900000000000000" pitchFamily="18" charset="-128"/>
                <a:ea typeface="HGP明朝E" panose="02020900000000000000" pitchFamily="18" charset="-128"/>
              </a:rPr>
              <a:t>散歩の案内看板</a:t>
            </a:r>
            <a:endParaRPr lang="ja-JP" altLang="en-US" sz="1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="" xmlns:a16="http://schemas.microsoft.com/office/drawing/2014/main" id="{5519F310-7FEA-4F11-8DBE-44D44A09E7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0" y="2529971"/>
            <a:ext cx="3119715" cy="3999635"/>
          </a:xfrm>
        </p:spPr>
      </p:pic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08A7FAF4-54E8-4AB6-B9B9-A956E902E29D}"/>
              </a:ext>
            </a:extLst>
          </p:cNvPr>
          <p:cNvSpPr txBox="1"/>
          <p:nvPr/>
        </p:nvSpPr>
        <p:spPr>
          <a:xfrm>
            <a:off x="4110362" y="2130154"/>
            <a:ext cx="35777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牟佐本陣・船番所跡と牟佐郵便局発祥の記念碑</a:t>
            </a:r>
            <a:endParaRPr lang="ja-JP" altLang="en-US" sz="11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4720CA12-0D4A-4102-9DFD-816939E9746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81" y="2529971"/>
            <a:ext cx="2950934" cy="393457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D24ED630-E735-400C-AC49-9FBC7145A85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93" y="2529971"/>
            <a:ext cx="2950935" cy="39345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31487C6D-5EEB-44FA-9245-B138CDC70E6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23" y="5636176"/>
            <a:ext cx="843505" cy="828375"/>
          </a:xfrm>
          <a:prstGeom prst="rect">
            <a:avLst/>
          </a:prstGeom>
        </p:spPr>
      </p:pic>
      <p:pic>
        <p:nvPicPr>
          <p:cNvPr id="1026" name="Picture 2" descr="E:\ホームページ・牟佐ガイド\0029渡場地区の灯篭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8" y="2455314"/>
            <a:ext cx="3117104" cy="40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ホームページ・牟佐ガイド\DSC_0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16" y="2477740"/>
            <a:ext cx="3028332" cy="40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ホームページ・牟佐ガイド\IMG_1575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57" y="2477741"/>
            <a:ext cx="2854758" cy="40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3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2885" y="641396"/>
            <a:ext cx="4421080" cy="976312"/>
          </a:xfrm>
        </p:spPr>
        <p:txBody>
          <a:bodyPr>
            <a:noAutofit/>
          </a:bodyPr>
          <a:lstStyle/>
          <a:p>
            <a:r>
              <a:rPr lang="ja-JP" altLang="en-US" sz="4400" dirty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馬頭</a:t>
            </a:r>
            <a:r>
              <a:rPr lang="ja-JP" altLang="en-US" sz="4400" dirty="0" smtClean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観音自在尊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03" y="413585"/>
            <a:ext cx="3811152" cy="5447463"/>
          </a:xfrm>
        </p:spPr>
      </p:pic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56047" y="2175662"/>
            <a:ext cx="3687301" cy="3124307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当時の渡船場跡の近くに祀られた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馬頭観音自在尊</a:t>
            </a:r>
            <a:endParaRPr kumimoji="1" lang="en-US" altLang="ja-JP" sz="2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旅人たちは旅の安全とこれから</a:t>
            </a:r>
            <a:r>
              <a:rPr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乗る川</a:t>
            </a:r>
            <a:r>
              <a:rPr kumimoji="1"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船の航行の安全を祈願。</a:t>
            </a:r>
            <a:endParaRPr kumimoji="1" lang="en-US" altLang="ja-JP" sz="1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観音像には今でも地元の人たちにより、季節の花々が手向けられている。</a:t>
            </a:r>
            <a:endParaRPr kumimoji="1" lang="en-US" altLang="ja-JP" sz="1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制作は１８２６年</a:t>
            </a:r>
            <a:r>
              <a:rPr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（文政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９</a:t>
            </a:r>
            <a:r>
              <a:rPr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年）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作</a:t>
            </a:r>
            <a:endParaRPr kumimoji="1"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163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69003" y="692458"/>
            <a:ext cx="9604790" cy="3861787"/>
          </a:xfrm>
        </p:spPr>
        <p:txBody>
          <a:bodyPr>
            <a:normAutofit fontScale="90000"/>
          </a:bodyPr>
          <a:lstStyle/>
          <a:p>
            <a:r>
              <a:rPr kumimoji="1" lang="ja-JP" altLang="en-US" sz="53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渡船は</a:t>
            </a:r>
            <a:r>
              <a:rPr lang="ja-JP" altLang="en-US" sz="53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大正時代</a:t>
            </a:r>
            <a:r>
              <a:rPr kumimoji="1" lang="ja-JP" altLang="en-US" sz="53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まで行われていた</a:t>
            </a:r>
            <a:r>
              <a:rPr kumimoji="1" lang="en-US" altLang="ja-JP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kumimoji="1" lang="ja-JP" altLang="en-US" sz="40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渡船の終焉には</a:t>
            </a:r>
            <a:r>
              <a:rPr lang="ja-JP" altLang="en-US" sz="40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鉄道</a:t>
            </a:r>
            <a:r>
              <a:rPr lang="ja-JP" altLang="en-US" sz="4000" dirty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の開通</a:t>
            </a:r>
            <a:r>
              <a:rPr lang="ja-JP" altLang="en-US" sz="40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が大きな要因</a:t>
            </a:r>
            <a:r>
              <a:rPr lang="en-US" altLang="ja-JP" sz="40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0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40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明治２４年山陽本線が岡山開通</a:t>
            </a:r>
            <a:r>
              <a:rPr lang="en-US" altLang="ja-JP" sz="40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0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明治３１年津山線が開通</a:t>
            </a:r>
            <a:r>
              <a:rPr lang="en-US" altLang="ja-JP" sz="40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0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4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4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endParaRPr kumimoji="1"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79479" y="3527826"/>
            <a:ext cx="10193261" cy="1994858"/>
          </a:xfrm>
        </p:spPr>
        <p:txBody>
          <a:bodyPr>
            <a:normAutofit fontScale="25000" lnSpcReduction="20000"/>
          </a:bodyPr>
          <a:lstStyle/>
          <a:p>
            <a:endParaRPr lang="en-US" altLang="ja-JP" sz="128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28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48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7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宿場町の灯も消え、残ったのは屋号だけ</a:t>
            </a:r>
            <a:r>
              <a:rPr lang="en-US" altLang="ja-JP" sz="17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17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endParaRPr lang="ja-JP" altLang="en-US" sz="17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132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844144"/>
              </p:ext>
            </p:extLst>
          </p:nvPr>
        </p:nvGraphicFramePr>
        <p:xfrm>
          <a:off x="240299" y="135123"/>
          <a:ext cx="11782425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文書" r:id="rId3" imgW="12686056" imgH="6971915" progId="Word.Document.12">
                  <p:embed/>
                </p:oleObj>
              </mc:Choice>
              <mc:Fallback>
                <p:oleObj name="文書" r:id="rId3" imgW="12686056" imgH="6971915" progId="Word.Document.12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99" y="135123"/>
                        <a:ext cx="11782425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9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525372"/>
          </a:xfrm>
        </p:spPr>
        <p:txBody>
          <a:bodyPr>
            <a:normAutofit/>
          </a:bodyPr>
          <a:lstStyle/>
          <a:p>
            <a:r>
              <a:rPr kumimoji="1" lang="ja-JP" altLang="en-US" sz="4000" b="1" dirty="0" smtClean="0">
                <a:solidFill>
                  <a:srgbClr val="0070C0"/>
                </a:solidFill>
              </a:rPr>
              <a:t>明治</a:t>
            </a:r>
            <a:r>
              <a:rPr kumimoji="1" lang="en-US" altLang="ja-JP" sz="4000" b="1" dirty="0" smtClean="0">
                <a:solidFill>
                  <a:srgbClr val="0070C0"/>
                </a:solidFill>
              </a:rPr>
              <a:t>38</a:t>
            </a:r>
            <a:r>
              <a:rPr kumimoji="1" lang="ja-JP" altLang="en-US" sz="4000" b="1" dirty="0" smtClean="0">
                <a:solidFill>
                  <a:srgbClr val="0070C0"/>
                </a:solidFill>
              </a:rPr>
              <a:t>年当時の渡船料　　　　　　　　　　　　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EC1B8D-F107-490B-BBE1-34B5AF000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92" y="563181"/>
            <a:ext cx="7674878" cy="558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11114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243</TotalTime>
  <Words>237</Words>
  <Application>Microsoft Office PowerPoint</Application>
  <PresentationFormat>ユーザー設定</PresentationFormat>
  <Paragraphs>40</Paragraphs>
  <Slides>13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ウィスプ</vt:lpstr>
      <vt:lpstr>文書</vt:lpstr>
      <vt:lpstr>　　　　　古代山陽道と南北を結ぶ旭川が交差する要衝の地 　　　　　　　　　　＝牟　佐＝  　　　　　　　　　　　　　　　　　　　　　　　　　　　　　　　　　　　　　　　　　　　　　　　　　　　　　　　　　　　　　　　　　　　　　　　　　　　　　　　　　　　　　　　　　　　　岡山市所蔵の御目論見新道見取凡絵図より 　　　　  </vt:lpstr>
      <vt:lpstr>　古代山陽道と旭川 </vt:lpstr>
      <vt:lpstr>　渡　　場</vt:lpstr>
      <vt:lpstr>この地に渡船場・宿場町があったことが江戸時代の絵図にも描かれている  </vt:lpstr>
      <vt:lpstr>　　　　　　　　　渡船場と宿場町 江戸時代から大正時代にかけて人・もの・文化の集積が見られた 宿場町には当時を偲ぶ足跡が残されている。</vt:lpstr>
      <vt:lpstr>馬頭観音自在尊</vt:lpstr>
      <vt:lpstr>渡船は大正時代まで行われていた 　　渡船の終焉には鉄道の開通が大きな要因 　　　　明治２４年山陽本線が岡山開通 　　　　明治３１年津山線が開通  　　</vt:lpstr>
      <vt:lpstr>PowerPoint プレゼンテーション</vt:lpstr>
      <vt:lpstr>明治38年当時の渡船料　　　　　　　　　　　　</vt:lpstr>
      <vt:lpstr>　明治２４年には旭川大洪水 　　　　対岸の渡船場、宿場町は全て流失 　　　 </vt:lpstr>
      <vt:lpstr>渡場：旭川とともに歴史を紡いで  度々の洪水で家は浸水・流失、　川の姿も大きく変わる </vt:lpstr>
      <vt:lpstr>明治時代の初期 渡場には木橋があった</vt:lpstr>
      <vt:lpstr>牟佐にも＜たたら＞があった！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渡　　場</dc:title>
  <dc:creator>誠 平井</dc:creator>
  <cp:lastModifiedBy>dynabook-USER</cp:lastModifiedBy>
  <cp:revision>63</cp:revision>
  <dcterms:created xsi:type="dcterms:W3CDTF">2024-03-13T02:31:44Z</dcterms:created>
  <dcterms:modified xsi:type="dcterms:W3CDTF">2024-07-06T05:26:00Z</dcterms:modified>
</cp:coreProperties>
</file>